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307" r:id="rId3"/>
    <p:sldId id="309" r:id="rId5"/>
    <p:sldId id="353" r:id="rId6"/>
    <p:sldId id="308" r:id="rId7"/>
    <p:sldId id="361" r:id="rId8"/>
    <p:sldId id="368" r:id="rId9"/>
    <p:sldId id="362" r:id="rId10"/>
    <p:sldId id="369" r:id="rId11"/>
    <p:sldId id="370" r:id="rId12"/>
    <p:sldId id="324" r:id="rId13"/>
  </p:sldIdLst>
  <p:sldSz cx="12192000" cy="6858000"/>
  <p:notesSz cx="6858000" cy="9144000"/>
  <p:embeddedFontLst>
    <p:embeddedFont>
      <p:font typeface="汉仪润圆-65简" panose="00020600040101010101" pitchFamily="18" charset="-122"/>
      <p:regular r:id="rId18"/>
    </p:embeddedFont>
  </p:embeddedFontLst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0" userDrawn="1">
          <p15:clr>
            <a:srgbClr val="A4A3A4"/>
          </p15:clr>
        </p15:guide>
        <p15:guide id="2" pos="3849" userDrawn="1">
          <p15:clr>
            <a:srgbClr val="A4A3A4"/>
          </p15:clr>
        </p15:guide>
        <p15:guide id="3" pos="416" userDrawn="1">
          <p15:clr>
            <a:srgbClr val="A4A3A4"/>
          </p15:clr>
        </p15:guide>
        <p15:guide id="4" pos="7256" userDrawn="1">
          <p15:clr>
            <a:srgbClr val="A4A3A4"/>
          </p15:clr>
        </p15:guide>
        <p15:guide id="5" orient="horz" pos="618" userDrawn="1">
          <p15:clr>
            <a:srgbClr val="A4A3A4"/>
          </p15:clr>
        </p15:guide>
        <p15:guide id="6" orient="horz" pos="712" userDrawn="1">
          <p15:clr>
            <a:srgbClr val="A4A3A4"/>
          </p15:clr>
        </p15:guide>
        <p15:guide id="7" orient="horz" pos="3929" userDrawn="1">
          <p15:clr>
            <a:srgbClr val="A4A3A4"/>
          </p15:clr>
        </p15:guide>
        <p15:guide id="8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1818"/>
    <a:srgbClr val="79A55B"/>
    <a:srgbClr val="B4CDA4"/>
    <a:srgbClr val="9DBD87"/>
    <a:srgbClr val="00F5D9"/>
    <a:srgbClr val="095BE2"/>
    <a:srgbClr val="08A2E1"/>
    <a:srgbClr val="41D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 showGuides="1">
      <p:cViewPr>
        <p:scale>
          <a:sx n="88" d="100"/>
          <a:sy n="88" d="100"/>
        </p:scale>
        <p:origin x="65" y="233"/>
      </p:cViewPr>
      <p:guideLst>
        <p:guide orient="horz" pos="2310"/>
        <p:guide pos="3849"/>
        <p:guide pos="416"/>
        <p:guide pos="7256"/>
        <p:guide orient="horz" pos="618"/>
        <p:guide orient="horz" pos="712"/>
        <p:guide orient="horz" pos="3929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汉仪润圆-65简" panose="00020600040101010101" pitchFamily="18" charset="-122"/>
              <a:ea typeface="汉仪润圆-65简" panose="00020600040101010101" pitchFamily="18" charset="-122"/>
              <a:cs typeface="汉仪润圆-65简" panose="00020600040101010101" pitchFamily="18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汉仪润圆-65简" panose="00020600040101010101" pitchFamily="18" charset="-122"/>
              </a:rPr>
            </a:fld>
            <a:endParaRPr lang="zh-CN" altLang="en-US">
              <a:cs typeface="汉仪润圆-65简" panose="00020600040101010101" pitchFamily="18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汉仪润圆-65简" panose="00020600040101010101" pitchFamily="18" charset="-122"/>
              <a:ea typeface="汉仪润圆-65简" panose="00020600040101010101" pitchFamily="18" charset="-122"/>
              <a:cs typeface="汉仪润圆-65简" panose="00020600040101010101" pitchFamily="18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汉仪润圆-65简" panose="00020600040101010101" pitchFamily="18" charset="-122"/>
              </a:rPr>
            </a:fld>
            <a:endParaRPr lang="zh-CN" altLang="en-US">
              <a:cs typeface="汉仪润圆-65简" panose="00020600040101010101" pitchFamily="18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汉仪润圆-65简" panose="00020600040101010101" pitchFamily="18" charset="-122"/>
                <a:ea typeface="汉仪润圆-65简" panose="00020600040101010101" pitchFamily="18" charset="-122"/>
                <a:cs typeface="汉仪润圆-65简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汉仪润圆-65简" panose="00020600040101010101" pitchFamily="18" charset="-122"/>
                <a:ea typeface="汉仪润圆-65简" panose="00020600040101010101" pitchFamily="18" charset="-122"/>
                <a:cs typeface="汉仪润圆-65简" panose="00020600040101010101" pitchFamily="18" charset="-122"/>
              </a:defRPr>
            </a:lvl1pPr>
          </a:lstStyle>
          <a:p>
            <a:fld id="{283CE2B5-C7CF-4FCB-A687-2965513C89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汉仪润圆-65简" panose="00020600040101010101" pitchFamily="18" charset="-122"/>
                <a:ea typeface="汉仪润圆-65简" panose="00020600040101010101" pitchFamily="18" charset="-122"/>
                <a:cs typeface="汉仪润圆-65简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汉仪润圆-65简" panose="00020600040101010101" pitchFamily="18" charset="-122"/>
                <a:ea typeface="汉仪润圆-65简" panose="00020600040101010101" pitchFamily="18" charset="-122"/>
                <a:cs typeface="汉仪润圆-65简" panose="00020600040101010101" pitchFamily="18" charset="-122"/>
              </a:defRPr>
            </a:lvl1pPr>
          </a:lstStyle>
          <a:p>
            <a:fld id="{9DAEF730-554A-4C31-AC8F-C3E8827AF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汉仪润圆-65简" panose="00020600040101010101" pitchFamily="18" charset="-122"/>
        <a:ea typeface="汉仪润圆-65简" panose="00020600040101010101" pitchFamily="18" charset="-122"/>
        <a:cs typeface="汉仪润圆-65简" panose="00020600040101010101" pitchFamily="18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汉仪润圆-65简" panose="00020600040101010101" pitchFamily="18" charset="-122"/>
        <a:ea typeface="汉仪润圆-65简" panose="00020600040101010101" pitchFamily="18" charset="-122"/>
        <a:cs typeface="汉仪润圆-65简" panose="00020600040101010101" pitchFamily="18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汉仪润圆-65简" panose="00020600040101010101" pitchFamily="18" charset="-122"/>
        <a:ea typeface="汉仪润圆-65简" panose="00020600040101010101" pitchFamily="18" charset="-122"/>
        <a:cs typeface="汉仪润圆-65简" panose="00020600040101010101" pitchFamily="18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汉仪润圆-65简" panose="00020600040101010101" pitchFamily="18" charset="-122"/>
        <a:ea typeface="汉仪润圆-65简" panose="00020600040101010101" pitchFamily="18" charset="-122"/>
        <a:cs typeface="汉仪润圆-65简" panose="00020600040101010101" pitchFamily="18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汉仪润圆-65简" panose="00020600040101010101" pitchFamily="18" charset="-122"/>
        <a:ea typeface="汉仪润圆-65简" panose="00020600040101010101" pitchFamily="18" charset="-122"/>
        <a:cs typeface="汉仪润圆-65简" panose="00020600040101010101" pitchFamily="18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EF730-554A-4C31-AC8F-C3E8827AF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EF730-554A-4C31-AC8F-C3E8827AF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EF730-554A-4C31-AC8F-C3E8827AF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EF730-554A-4C31-AC8F-C3E8827AF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EF730-554A-4C31-AC8F-C3E8827AF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EF730-554A-4C31-AC8F-C3E8827AF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EF730-554A-4C31-AC8F-C3E8827AF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EF730-554A-4C31-AC8F-C3E8827AF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EF730-554A-4C31-AC8F-C3E8827AF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EF730-554A-4C31-AC8F-C3E8827AF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3" y="3"/>
            <a:ext cx="12191997" cy="685799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7153490" y="2070101"/>
            <a:ext cx="4238409" cy="24892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5906501" y="2056660"/>
            <a:ext cx="1148347" cy="1148048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87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5904012" y="4180981"/>
            <a:ext cx="1148347" cy="1148048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64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850285" y="2056660"/>
            <a:ext cx="1148347" cy="1148048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847796" y="4179394"/>
            <a:ext cx="1148347" cy="1148048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64" grpId="0"/>
      <p:bldP spid="26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>
              <a:cs typeface="汉仪润圆-65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2.jpeg"/><Relationship Id="rId7" Type="http://schemas.openxmlformats.org/officeDocument/2006/relationships/image" Target="../media/image1.jpe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汉仪润圆-65简" panose="00020600040101010101" pitchFamily="18" charset="-122"/>
              </a:defRPr>
            </a:lvl1pPr>
          </a:lstStyle>
          <a:p>
            <a:fld id="{B6D21B80-9413-4EE8-A058-97DF2E8B88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汉仪润圆-65简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汉仪润圆-65简" panose="00020600040101010101" pitchFamily="18" charset="-122"/>
              </a:defRPr>
            </a:lvl1pPr>
          </a:lstStyle>
          <a:p>
            <a:fld id="{0C2F1850-6661-42FC-9D6D-89140B9F6166}" type="slidenum">
              <a:rPr lang="zh-CN" altLang="en-US" smtClean="0"/>
            </a:fld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28" b="13467"/>
          <a:stretch>
            <a:fillRect/>
          </a:stretch>
        </p:blipFill>
        <p:spPr>
          <a:xfrm>
            <a:off x="5" y="3"/>
            <a:ext cx="4684183" cy="3709005"/>
          </a:xfrm>
          <a:custGeom>
            <a:avLst/>
            <a:gdLst>
              <a:gd name="connsiteX0" fmla="*/ 0 w 4684183"/>
              <a:gd name="connsiteY0" fmla="*/ 0 h 3709005"/>
              <a:gd name="connsiteX1" fmla="*/ 4684183 w 4684183"/>
              <a:gd name="connsiteY1" fmla="*/ 0 h 3709005"/>
              <a:gd name="connsiteX2" fmla="*/ 4683208 w 4684183"/>
              <a:gd name="connsiteY2" fmla="*/ 592 h 3709005"/>
              <a:gd name="connsiteX3" fmla="*/ 99120 w 4684183"/>
              <a:gd name="connsiteY3" fmla="*/ 3602761 h 3709005"/>
              <a:gd name="connsiteX4" fmla="*/ 0 w 4684183"/>
              <a:gd name="connsiteY4" fmla="*/ 3709005 h 370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4183" h="3709005">
                <a:moveTo>
                  <a:pt x="0" y="0"/>
                </a:moveTo>
                <a:lnTo>
                  <a:pt x="4684183" y="0"/>
                </a:lnTo>
                <a:lnTo>
                  <a:pt x="4683208" y="592"/>
                </a:lnTo>
                <a:cubicBezTo>
                  <a:pt x="3252874" y="885165"/>
                  <a:pt x="1090596" y="2566879"/>
                  <a:pt x="99120" y="3602761"/>
                </a:cubicBezTo>
                <a:lnTo>
                  <a:pt x="0" y="3709005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9"/>
          <a:stretch>
            <a:fillRect/>
          </a:stretch>
        </p:blipFill>
        <p:spPr>
          <a:xfrm>
            <a:off x="8679172" y="4586288"/>
            <a:ext cx="3512829" cy="2271712"/>
          </a:xfrm>
          <a:custGeom>
            <a:avLst/>
            <a:gdLst>
              <a:gd name="connsiteX0" fmla="*/ 1758613 w 3512829"/>
              <a:gd name="connsiteY0" fmla="*/ 0 h 2271712"/>
              <a:gd name="connsiteX1" fmla="*/ 3512829 w 3512829"/>
              <a:gd name="connsiteY1" fmla="*/ 0 h 2271712"/>
              <a:gd name="connsiteX2" fmla="*/ 3512829 w 3512829"/>
              <a:gd name="connsiteY2" fmla="*/ 2271712 h 2271712"/>
              <a:gd name="connsiteX3" fmla="*/ 0 w 3512829"/>
              <a:gd name="connsiteY3" fmla="*/ 2271712 h 2271712"/>
              <a:gd name="connsiteX4" fmla="*/ 75495 w 3512829"/>
              <a:gd name="connsiteY4" fmla="*/ 2197894 h 2271712"/>
              <a:gd name="connsiteX5" fmla="*/ 579129 w 3512829"/>
              <a:gd name="connsiteY5" fmla="*/ 1643062 h 2271712"/>
              <a:gd name="connsiteX6" fmla="*/ 1531629 w 3512829"/>
              <a:gd name="connsiteY6" fmla="*/ 557212 h 2271712"/>
              <a:gd name="connsiteX7" fmla="*/ 1748620 w 3512829"/>
              <a:gd name="connsiteY7" fmla="*/ 43755 h 2271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2829" h="2271712">
                <a:moveTo>
                  <a:pt x="1758613" y="0"/>
                </a:moveTo>
                <a:lnTo>
                  <a:pt x="3512829" y="0"/>
                </a:lnTo>
                <a:lnTo>
                  <a:pt x="3512829" y="2271712"/>
                </a:lnTo>
                <a:lnTo>
                  <a:pt x="0" y="2271712"/>
                </a:lnTo>
                <a:lnTo>
                  <a:pt x="75495" y="2197894"/>
                </a:lnTo>
                <a:cubicBezTo>
                  <a:pt x="248135" y="2018506"/>
                  <a:pt x="410854" y="1812925"/>
                  <a:pt x="579129" y="1643062"/>
                </a:cubicBezTo>
                <a:cubicBezTo>
                  <a:pt x="915679" y="1303337"/>
                  <a:pt x="1331604" y="846137"/>
                  <a:pt x="1531629" y="557212"/>
                </a:cubicBezTo>
                <a:cubicBezTo>
                  <a:pt x="1681648" y="340519"/>
                  <a:pt x="1719152" y="182761"/>
                  <a:pt x="1748620" y="43755"/>
                </a:cubicBezTo>
                <a:close/>
              </a:path>
            </a:pathLst>
          </a:cu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汉仪润圆-65简" panose="00020600040101010101" pitchFamily="18" charset="-122"/>
          <a:ea typeface="汉仪润圆-65简" panose="00020600040101010101" pitchFamily="18" charset="-122"/>
          <a:cs typeface="汉仪润圆-65简" panose="00020600040101010101" pitchFamily="18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汉仪润圆-65简" panose="00020600040101010101" pitchFamily="18" charset="-122"/>
          <a:ea typeface="汉仪润圆-65简" panose="00020600040101010101" pitchFamily="18" charset="-122"/>
          <a:cs typeface="汉仪润圆-65简" panose="00020600040101010101" pitchFamily="18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汉仪润圆-65简" panose="00020600040101010101" pitchFamily="18" charset="-122"/>
          <a:ea typeface="汉仪润圆-65简" panose="00020600040101010101" pitchFamily="18" charset="-122"/>
          <a:cs typeface="汉仪润圆-65简" panose="00020600040101010101" pitchFamily="18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汉仪润圆-65简" panose="00020600040101010101" pitchFamily="18" charset="-122"/>
          <a:ea typeface="汉仪润圆-65简" panose="00020600040101010101" pitchFamily="18" charset="-122"/>
          <a:cs typeface="汉仪润圆-65简" panose="00020600040101010101" pitchFamily="18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汉仪润圆-65简" panose="00020600040101010101" pitchFamily="18" charset="-122"/>
          <a:ea typeface="汉仪润圆-65简" panose="00020600040101010101" pitchFamily="18" charset="-122"/>
          <a:cs typeface="汉仪润圆-65简" panose="00020600040101010101" pitchFamily="18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汉仪润圆-65简" panose="00020600040101010101" pitchFamily="18" charset="-122"/>
          <a:ea typeface="汉仪润圆-65简" panose="00020600040101010101" pitchFamily="18" charset="-122"/>
          <a:cs typeface="汉仪润圆-65简" panose="00020600040101010101" pitchFamily="18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图片占位符 2"/>
          <p:cNvPicPr>
            <a:picLocks noChangeAspect="1"/>
          </p:cNvPicPr>
          <p:nvPr/>
        </p:nvPicPr>
        <p:blipFill>
          <a:blip r:embed="rId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9257" y="2168163"/>
            <a:ext cx="8882743" cy="4996542"/>
          </a:xfrm>
          <a:prstGeom prst="rect">
            <a:avLst/>
          </a:prstGeom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2220686" y="1306286"/>
            <a:ext cx="5167085" cy="2547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汉仪润圆-65简" panose="00020600040101010101" pitchFamily="18" charset="-122"/>
              <a:cs typeface="Times New Roman" panose="02020603050405020304" pitchFamily="18" charset="0"/>
              <a:sym typeface="汉仪润圆-65简" panose="00020600040101010101" pitchFamily="18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65735" y="2333625"/>
            <a:ext cx="1186116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en-US" altLang="zh-CN" sz="4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润圆-65简" panose="00020600040101010101" pitchFamily="18" charset="-122"/>
                <a:cs typeface="Times New Roman" panose="02020603050405020304" pitchFamily="18" charset="0"/>
                <a:sym typeface="汉仪润圆-65简" panose="00020600040101010101" pitchFamily="18" charset="-122"/>
              </a:rPr>
              <a:t>My SciencesPo Summer School Joruney</a:t>
            </a:r>
            <a:endParaRPr lang="en-US" altLang="zh-CN" sz="4000" b="1" spc="3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汉仪润圆-65简" panose="00020600040101010101" pitchFamily="18" charset="-122"/>
              <a:cs typeface="Times New Roman" panose="02020603050405020304" pitchFamily="18" charset="0"/>
              <a:sym typeface="汉仪润圆-65简" panose="00020600040101010101" pitchFamily="18" charset="-122"/>
            </a:endParaRPr>
          </a:p>
          <a:p>
            <a:pPr algn="ctr"/>
            <a:r>
              <a:rPr lang="zh-CN" altLang="en-US" sz="4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润圆-65简" panose="00020600040101010101" pitchFamily="18" charset="-122"/>
                <a:cs typeface="Times New Roman" panose="02020603050405020304" pitchFamily="18" charset="0"/>
                <a:sym typeface="汉仪润圆-65简" panose="00020600040101010101" pitchFamily="18" charset="-122"/>
              </a:rPr>
              <a:t>在巴政的一个月</a:t>
            </a:r>
            <a:endParaRPr lang="zh-CN" altLang="en-US" sz="4000" b="1" spc="3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汉仪润圆-65简" panose="00020600040101010101" pitchFamily="18" charset="-122"/>
              <a:cs typeface="Times New Roman" panose="02020603050405020304" pitchFamily="18" charset="0"/>
              <a:sym typeface="汉仪润圆-65简" panose="00020600040101010101" pitchFamily="18" charset="-122"/>
            </a:endParaRPr>
          </a:p>
        </p:txBody>
      </p:sp>
      <p:sp>
        <p:nvSpPr>
          <p:cNvPr id="20" name="圆角矩形 19"/>
          <p:cNvSpPr/>
          <p:nvPr/>
        </p:nvSpPr>
        <p:spPr bwMode="auto">
          <a:xfrm>
            <a:off x="4665282" y="4927365"/>
            <a:ext cx="1441306" cy="417575"/>
          </a:xfrm>
          <a:prstGeom prst="roundRect">
            <a:avLst>
              <a:gd name="adj" fmla="val 50000"/>
            </a:avLst>
          </a:prstGeom>
          <a:solidFill>
            <a:srgbClr val="79A55B"/>
          </a:solidFill>
          <a:ln>
            <a:solidFill>
              <a:srgbClr val="40A6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ea typeface="汉仪润圆-65简" panose="00020600040101010101" pitchFamily="18" charset="-122"/>
              <a:cs typeface="Times New Roman" panose="02020603050405020304" pitchFamily="18" charset="0"/>
              <a:sym typeface="汉仪润圆-65简" panose="00020600040101010101" pitchFamily="18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5638073" y="4927365"/>
            <a:ext cx="1890365" cy="417575"/>
          </a:xfrm>
          <a:prstGeom prst="roundRect">
            <a:avLst>
              <a:gd name="adj" fmla="val 50000"/>
            </a:avLst>
          </a:prstGeom>
          <a:noFill/>
          <a:ln>
            <a:solidFill>
              <a:srgbClr val="79A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ea typeface="汉仪润圆-65简" panose="00020600040101010101" pitchFamily="18" charset="-122"/>
              <a:cs typeface="Times New Roman" panose="02020603050405020304" pitchFamily="18" charset="0"/>
              <a:sym typeface="汉仪润圆-65简" panose="00020600040101010101" pitchFamily="18" charset="-122"/>
            </a:endParaRPr>
          </a:p>
        </p:txBody>
      </p:sp>
      <p:sp>
        <p:nvSpPr>
          <p:cNvPr id="22" name="PA_矩形 32"/>
          <p:cNvSpPr/>
          <p:nvPr>
            <p:custDataLst>
              <p:tags r:id="rId2"/>
            </p:custDataLst>
          </p:nvPr>
        </p:nvSpPr>
        <p:spPr>
          <a:xfrm>
            <a:off x="4606290" y="5008245"/>
            <a:ext cx="1500505" cy="589915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/>
            <a:r>
              <a:rPr lang="en-US" altLang="zh-CN" sz="1400" dirty="0">
                <a:solidFill>
                  <a:prstClr val="white"/>
                </a:solidFill>
                <a:latin typeface="Times New Roman" panose="02020603050405020304" pitchFamily="18" charset="0"/>
                <a:ea typeface="汉仪润圆-65简" panose="00020600040101010101" pitchFamily="18" charset="-122"/>
                <a:cs typeface="Times New Roman" panose="02020603050405020304" pitchFamily="18" charset="0"/>
                <a:sym typeface="汉仪润圆-65简" panose="00020600040101010101" pitchFamily="18" charset="-122"/>
              </a:rPr>
              <a:t>GAD</a:t>
            </a:r>
            <a:endParaRPr lang="en-US" altLang="zh-CN" sz="1400" dirty="0">
              <a:solidFill>
                <a:prstClr val="white"/>
              </a:solidFill>
              <a:latin typeface="Times New Roman" panose="02020603050405020304" pitchFamily="18" charset="0"/>
              <a:ea typeface="汉仪润圆-65简" panose="00020600040101010101" pitchFamily="18" charset="-122"/>
              <a:cs typeface="Times New Roman" panose="02020603050405020304" pitchFamily="18" charset="0"/>
              <a:sym typeface="汉仪润圆-65简" panose="00020600040101010101" pitchFamily="18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165523" y="5015184"/>
            <a:ext cx="1295125" cy="252730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润圆-65简" panose="00020600040101010101" pitchFamily="18" charset="-122"/>
                <a:cs typeface="Times New Roman" panose="02020603050405020304" pitchFamily="18" charset="0"/>
                <a:sym typeface="汉仪润圆-65简" panose="00020600040101010101" pitchFamily="18" charset="-122"/>
              </a:rPr>
              <a:t>张玮童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汉仪润圆-65简" panose="00020600040101010101" pitchFamily="18" charset="-122"/>
              <a:cs typeface="Times New Roman" panose="02020603050405020304" pitchFamily="18" charset="0"/>
              <a:sym typeface="汉仪润圆-65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3" y="3"/>
            <a:ext cx="12191997" cy="6857997"/>
          </a:xfrm>
        </p:spPr>
      </p:pic>
      <p:pic>
        <p:nvPicPr>
          <p:cNvPr id="15" name="图片占位符 2"/>
          <p:cNvPicPr>
            <a:picLocks noChangeAspect="1"/>
          </p:cNvPicPr>
          <p:nvPr/>
        </p:nvPicPr>
        <p:blipFill>
          <a:blip r:embed="rId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3309257" y="0"/>
            <a:ext cx="8882743" cy="4996542"/>
          </a:xfrm>
          <a:prstGeom prst="rect">
            <a:avLst/>
          </a:prstGeom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2415723" y="2738928"/>
            <a:ext cx="5167085" cy="2547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477148" y="2853006"/>
            <a:ext cx="9238658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en-US" sz="8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润圆-65简" panose="00020600040101010101" pitchFamily="18" charset="-122"/>
                <a:cs typeface="Times New Roman" panose="02020603050405020304" pitchFamily="18" charset="0"/>
                <a:sym typeface="汉仪润圆-65简" panose="00020600040101010101" pitchFamily="18" charset="-122"/>
              </a:rPr>
              <a:t>THANKS</a:t>
            </a:r>
            <a:endParaRPr lang="en-US" sz="8800" b="1" spc="3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汉仪润圆-65简" panose="00020600040101010101" pitchFamily="18" charset="-122"/>
              <a:cs typeface="Times New Roman" panose="02020603050405020304" pitchFamily="18" charset="0"/>
              <a:sym typeface="汉仪润圆-65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>
          <a:xfrm>
            <a:off x="4205692" y="2395896"/>
            <a:ext cx="219710" cy="219710"/>
          </a:xfrm>
          <a:prstGeom prst="ellipse">
            <a:avLst/>
          </a:prstGeom>
          <a:solidFill>
            <a:srgbClr val="79A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FFFFFF"/>
              </a:solidFill>
              <a:latin typeface="Times New Roman" panose="02020603050405020304" pitchFamily="18" charset="0"/>
              <a:ea typeface="汉仪润圆-65简" panose="00020600040101010101" pitchFamily="18" charset="-122"/>
              <a:cs typeface="Times New Roman" panose="02020603050405020304" pitchFamily="18" charset="0"/>
              <a:sym typeface="汉仪润圆-65简" panose="00020600040101010101" pitchFamily="18" charset="-122"/>
            </a:endParaRPr>
          </a:p>
        </p:txBody>
      </p:sp>
      <p:sp>
        <p:nvSpPr>
          <p:cNvPr id="38" name="Text Placeholder 33"/>
          <p:cNvSpPr txBox="1"/>
          <p:nvPr/>
        </p:nvSpPr>
        <p:spPr>
          <a:xfrm>
            <a:off x="4730115" y="2291080"/>
            <a:ext cx="14865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200">
              <a:lnSpc>
                <a:spcPct val="100000"/>
              </a:lnSpc>
              <a:spcBef>
                <a:spcPct val="20000"/>
              </a:spcBef>
              <a:defRPr sz="3000" b="1">
                <a:solidFill>
                  <a:srgbClr val="54578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3200" dirty="0">
                <a:solidFill>
                  <a:srgbClr val="717C75"/>
                </a:solidFill>
                <a:latin typeface="Times New Roman" panose="02020603050405020304" pitchFamily="18" charset="0"/>
                <a:ea typeface="汉仪润圆-65简" panose="00020600040101010101" pitchFamily="18" charset="-122"/>
                <a:cs typeface="Times New Roman" panose="02020603050405020304" pitchFamily="18" charset="0"/>
                <a:sym typeface="汉仪润圆-65简" panose="00020600040101010101" pitchFamily="18" charset="-122"/>
              </a:rPr>
              <a:t>学习篇</a:t>
            </a:r>
            <a:endParaRPr lang="zh-CN" altLang="en-US" sz="3200" dirty="0">
              <a:solidFill>
                <a:srgbClr val="717C75"/>
              </a:solidFill>
              <a:latin typeface="Times New Roman" panose="02020603050405020304" pitchFamily="18" charset="0"/>
              <a:ea typeface="汉仪润圆-65简" panose="00020600040101010101" pitchFamily="18" charset="-122"/>
              <a:cs typeface="Times New Roman" panose="02020603050405020304" pitchFamily="18" charset="0"/>
              <a:sym typeface="汉仪润圆-65简" panose="00020600040101010101" pitchFamily="18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4205692" y="4214536"/>
            <a:ext cx="219710" cy="219710"/>
          </a:xfrm>
          <a:prstGeom prst="ellipse">
            <a:avLst/>
          </a:prstGeom>
          <a:solidFill>
            <a:srgbClr val="B4C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FFFFFF"/>
              </a:solidFill>
              <a:latin typeface="Times New Roman" panose="02020603050405020304" pitchFamily="18" charset="0"/>
              <a:ea typeface="汉仪润圆-65简" panose="00020600040101010101" pitchFamily="18" charset="-122"/>
              <a:cs typeface="Times New Roman" panose="02020603050405020304" pitchFamily="18" charset="0"/>
              <a:sym typeface="汉仪润圆-65简" panose="00020600040101010101" pitchFamily="18" charset="-122"/>
            </a:endParaRPr>
          </a:p>
        </p:txBody>
      </p:sp>
      <p:sp>
        <p:nvSpPr>
          <p:cNvPr id="35" name="Text Placeholder 33"/>
          <p:cNvSpPr txBox="1"/>
          <p:nvPr/>
        </p:nvSpPr>
        <p:spPr>
          <a:xfrm>
            <a:off x="4730115" y="4109720"/>
            <a:ext cx="14865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200">
              <a:lnSpc>
                <a:spcPct val="100000"/>
              </a:lnSpc>
              <a:spcBef>
                <a:spcPct val="20000"/>
              </a:spcBef>
              <a:defRPr sz="3000" b="1">
                <a:solidFill>
                  <a:srgbClr val="54578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just">
              <a:spcBef>
                <a:spcPts val="800"/>
              </a:spcBef>
              <a:spcAft>
                <a:spcPts val="400"/>
              </a:spcAft>
            </a:pPr>
            <a:r>
              <a:rPr lang="zh-CN" altLang="en-US" sz="3200" dirty="0">
                <a:solidFill>
                  <a:srgbClr val="717C75"/>
                </a:solidFill>
                <a:latin typeface="Times New Roman" panose="02020603050405020304" pitchFamily="18" charset="0"/>
                <a:ea typeface="汉仪润圆-65简" panose="00020600040101010101" pitchFamily="18" charset="-122"/>
                <a:cs typeface="Times New Roman" panose="02020603050405020304" pitchFamily="18" charset="0"/>
              </a:rPr>
              <a:t>生活篇</a:t>
            </a:r>
            <a:endParaRPr lang="zh-CN" altLang="en-US" sz="3200" dirty="0">
              <a:solidFill>
                <a:srgbClr val="717C75"/>
              </a:solidFill>
              <a:latin typeface="Times New Roman" panose="02020603050405020304" pitchFamily="18" charset="0"/>
              <a:ea typeface="汉仪润圆-65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8567162" y="2913294"/>
            <a:ext cx="3624838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218565">
              <a:lnSpc>
                <a:spcPct val="100000"/>
              </a:lnSpc>
              <a:defRPr/>
            </a:pPr>
            <a:r>
              <a:rPr lang="en-US" altLang="zh-CN" sz="5400" b="1" dirty="0">
                <a:solidFill>
                  <a:srgbClr val="717C75"/>
                </a:solidFill>
                <a:latin typeface="Times New Roman" panose="02020603050405020304" pitchFamily="18" charset="0"/>
                <a:ea typeface="汉仪润圆-65简" panose="00020600040101010101" pitchFamily="18" charset="-122"/>
                <a:cs typeface="Times New Roman" panose="02020603050405020304" pitchFamily="18" charset="0"/>
                <a:sym typeface="汉仪润圆-65简" panose="00020600040101010101" pitchFamily="18" charset="-122"/>
              </a:rPr>
              <a:t>CONTENT</a:t>
            </a:r>
            <a:endParaRPr lang="en-US" altLang="zh-CN" sz="5400" b="1" dirty="0">
              <a:solidFill>
                <a:srgbClr val="717C75"/>
              </a:solidFill>
              <a:latin typeface="Times New Roman" panose="02020603050405020304" pitchFamily="18" charset="0"/>
              <a:ea typeface="汉仪润圆-65简" panose="00020600040101010101" pitchFamily="18" charset="-122"/>
              <a:cs typeface="Times New Roman" panose="02020603050405020304" pitchFamily="18" charset="0"/>
              <a:sym typeface="汉仪润圆-65简" panose="00020600040101010101" pitchFamily="18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8567162" y="1333500"/>
            <a:ext cx="0" cy="4191000"/>
          </a:xfrm>
          <a:prstGeom prst="line">
            <a:avLst/>
          </a:prstGeom>
          <a:ln>
            <a:solidFill>
              <a:srgbClr val="B4CD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3" y="3"/>
            <a:ext cx="12191997" cy="6857997"/>
          </a:xfrm>
        </p:spPr>
      </p:pic>
      <p:pic>
        <p:nvPicPr>
          <p:cNvPr id="15" name="图片占位符 2"/>
          <p:cNvPicPr>
            <a:picLocks noChangeAspect="1"/>
          </p:cNvPicPr>
          <p:nvPr/>
        </p:nvPicPr>
        <p:blipFill>
          <a:blip r:embed="rId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3309257" y="0"/>
            <a:ext cx="8882743" cy="4996542"/>
          </a:xfrm>
          <a:prstGeom prst="rect">
            <a:avLst/>
          </a:prstGeom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2415723" y="2738928"/>
            <a:ext cx="5167085" cy="2547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476671" y="2706370"/>
            <a:ext cx="9238658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8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润圆-65简" panose="00020600040101010101" pitchFamily="18" charset="-122"/>
                <a:cs typeface="Times New Roman" panose="02020603050405020304" pitchFamily="18" charset="0"/>
                <a:sym typeface="汉仪润圆-65简" panose="00020600040101010101" pitchFamily="18" charset="-122"/>
              </a:rPr>
              <a:t>学习篇</a:t>
            </a:r>
            <a:endParaRPr lang="zh-CN" altLang="en-US" sz="8800" b="1" spc="3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汉仪润圆-65简" panose="00020600040101010101" pitchFamily="18" charset="-122"/>
              <a:cs typeface="Times New Roman" panose="02020603050405020304" pitchFamily="18" charset="0"/>
              <a:sym typeface="汉仪润圆-65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14"/>
          <p:cNvCxnSpPr/>
          <p:nvPr/>
        </p:nvCxnSpPr>
        <p:spPr>
          <a:xfrm>
            <a:off x="769196" y="1534735"/>
            <a:ext cx="396000" cy="0"/>
          </a:xfrm>
          <a:prstGeom prst="line">
            <a:avLst/>
          </a:prstGeom>
          <a:noFill/>
          <a:ln w="41275" cap="flat" cmpd="sng" algn="ctr">
            <a:solidFill>
              <a:srgbClr val="79A55B"/>
            </a:solidFill>
            <a:prstDash val="solid"/>
            <a:miter lim="800000"/>
          </a:ln>
          <a:effectLst/>
        </p:spPr>
      </p:cxnSp>
      <p:sp>
        <p:nvSpPr>
          <p:cNvPr id="15" name="文本框 14"/>
          <p:cNvSpPr txBox="1"/>
          <p:nvPr/>
        </p:nvSpPr>
        <p:spPr>
          <a:xfrm>
            <a:off x="4208689" y="698644"/>
            <a:ext cx="3758689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218565">
              <a:lnSpc>
                <a:spcPct val="100000"/>
              </a:lnSpc>
              <a:defRPr/>
            </a:pPr>
            <a:r>
              <a:rPr lang="zh-CN" altLang="en-US" sz="3595" b="1" dirty="0">
                <a:solidFill>
                  <a:srgbClr val="717C75"/>
                </a:solidFill>
                <a:latin typeface="Times New Roman" panose="02020603050405020304" pitchFamily="18" charset="0"/>
                <a:ea typeface="汉仪润圆-65简" panose="00020600040101010101" pitchFamily="18" charset="-122"/>
                <a:cs typeface="Times New Roman" panose="02020603050405020304" pitchFamily="18" charset="0"/>
                <a:sym typeface="汉仪润圆-65简" panose="00020600040101010101" pitchFamily="18" charset="-122"/>
              </a:rPr>
              <a:t>课程设置</a:t>
            </a:r>
            <a:endParaRPr lang="zh-CN" altLang="en-US" sz="3595" b="1" dirty="0">
              <a:solidFill>
                <a:srgbClr val="717C75"/>
              </a:solidFill>
              <a:latin typeface="Times New Roman" panose="02020603050405020304" pitchFamily="18" charset="0"/>
              <a:ea typeface="汉仪润圆-65简" panose="00020600040101010101" pitchFamily="18" charset="-122"/>
              <a:cs typeface="Times New Roman" panose="02020603050405020304" pitchFamily="18" charset="0"/>
              <a:sym typeface="汉仪润圆-65简" panose="00020600040101010101" pitchFamily="18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076983" y="980763"/>
            <a:ext cx="6066607" cy="0"/>
            <a:chOff x="4615664" y="960506"/>
            <a:chExt cx="9102718" cy="0"/>
          </a:xfrm>
        </p:grpSpPr>
        <p:cxnSp>
          <p:nvCxnSpPr>
            <p:cNvPr id="18" name="77 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rgbClr val="9AA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77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rgbClr val="9AA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1165860" y="26498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68745" y="1343660"/>
            <a:ext cx="5270500" cy="4542155"/>
          </a:xfrm>
          <a:prstGeom prst="rect">
            <a:avLst/>
          </a:prstGeom>
        </p:spPr>
      </p:pic>
      <p:pic>
        <p:nvPicPr>
          <p:cNvPr id="6" name="图片 5" descr="The EU Equation_Schedule_July 2025_LATEST VERSION (1)_01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1394460"/>
            <a:ext cx="3352800" cy="47421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686675" y="6052185"/>
            <a:ext cx="2948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Debate+Final Exam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14"/>
          <p:cNvCxnSpPr/>
          <p:nvPr/>
        </p:nvCxnSpPr>
        <p:spPr>
          <a:xfrm>
            <a:off x="769196" y="1534735"/>
            <a:ext cx="396000" cy="0"/>
          </a:xfrm>
          <a:prstGeom prst="line">
            <a:avLst/>
          </a:prstGeom>
          <a:noFill/>
          <a:ln w="41275" cap="flat" cmpd="sng" algn="ctr">
            <a:solidFill>
              <a:srgbClr val="79A55B"/>
            </a:solidFill>
            <a:prstDash val="solid"/>
            <a:miter lim="800000"/>
          </a:ln>
          <a:effectLst/>
        </p:spPr>
      </p:cxnSp>
      <p:sp>
        <p:nvSpPr>
          <p:cNvPr id="15" name="文本框 14"/>
          <p:cNvSpPr txBox="1"/>
          <p:nvPr/>
        </p:nvSpPr>
        <p:spPr>
          <a:xfrm>
            <a:off x="4208689" y="698644"/>
            <a:ext cx="3758689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218565">
              <a:lnSpc>
                <a:spcPct val="100000"/>
              </a:lnSpc>
              <a:defRPr/>
            </a:pPr>
            <a:r>
              <a:rPr lang="zh-CN" altLang="en-US" sz="3595" b="1" dirty="0">
                <a:solidFill>
                  <a:srgbClr val="717C75"/>
                </a:solidFill>
                <a:latin typeface="Times New Roman" panose="02020603050405020304" pitchFamily="18" charset="0"/>
                <a:ea typeface="汉仪润圆-65简" panose="00020600040101010101" pitchFamily="18" charset="-122"/>
                <a:cs typeface="Times New Roman" panose="02020603050405020304" pitchFamily="18" charset="0"/>
                <a:sym typeface="汉仪润圆-65简" panose="00020600040101010101" pitchFamily="18" charset="-122"/>
              </a:rPr>
              <a:t>选择的原因</a:t>
            </a:r>
            <a:endParaRPr lang="zh-CN" altLang="en-US" sz="3595" b="1" dirty="0">
              <a:solidFill>
                <a:srgbClr val="717C75"/>
              </a:solidFill>
              <a:latin typeface="Times New Roman" panose="02020603050405020304" pitchFamily="18" charset="0"/>
              <a:ea typeface="汉仪润圆-65简" panose="00020600040101010101" pitchFamily="18" charset="-122"/>
              <a:cs typeface="Times New Roman" panose="02020603050405020304" pitchFamily="18" charset="0"/>
              <a:sym typeface="汉仪润圆-65简" panose="00020600040101010101" pitchFamily="18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076983" y="980763"/>
            <a:ext cx="6066607" cy="0"/>
            <a:chOff x="4615664" y="960506"/>
            <a:chExt cx="9102718" cy="0"/>
          </a:xfrm>
        </p:grpSpPr>
        <p:cxnSp>
          <p:nvCxnSpPr>
            <p:cNvPr id="18" name="77 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rgbClr val="9AA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77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rgbClr val="9AA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1165860" y="26498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485" y="1652905"/>
            <a:ext cx="451358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 in the Paris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famous of its politic teaching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group learning: 30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人以下的小班教学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住宿会提供，在巴黎大学城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CIUP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917615" y="5974690"/>
            <a:ext cx="414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(European Investment Bank, n.d.)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 descr="3b474bbed583d544f97c582bcff4fdc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7345" y="1590040"/>
            <a:ext cx="3528060" cy="4712335"/>
          </a:xfrm>
          <a:prstGeom prst="rect">
            <a:avLst/>
          </a:prstGeom>
        </p:spPr>
      </p:pic>
      <p:pic>
        <p:nvPicPr>
          <p:cNvPr id="6" name="图片 5" descr="346e7a551853fb287a6038d4d873fa2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875" y="1870710"/>
            <a:ext cx="3075940" cy="4104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3" y="3"/>
            <a:ext cx="12191997" cy="6857997"/>
          </a:xfrm>
        </p:spPr>
      </p:pic>
      <p:pic>
        <p:nvPicPr>
          <p:cNvPr id="15" name="图片占位符 2"/>
          <p:cNvPicPr>
            <a:picLocks noChangeAspect="1"/>
          </p:cNvPicPr>
          <p:nvPr/>
        </p:nvPicPr>
        <p:blipFill>
          <a:blip r:embed="rId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3309257" y="0"/>
            <a:ext cx="8882743" cy="4996542"/>
          </a:xfrm>
          <a:prstGeom prst="rect">
            <a:avLst/>
          </a:prstGeom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2415723" y="2738928"/>
            <a:ext cx="5167085" cy="2547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润圆-65简" panose="00020600040101010101" pitchFamily="18" charset="-122"/>
              <a:ea typeface="汉仪润圆-65简" panose="00020600040101010101" pitchFamily="18" charset="-122"/>
              <a:cs typeface="+mn-ea"/>
              <a:sym typeface="汉仪润圆-65简" panose="00020600040101010101" pitchFamily="18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476671" y="2706370"/>
            <a:ext cx="9238658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8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润圆-65简" panose="00020600040101010101" pitchFamily="18" charset="-122"/>
                <a:cs typeface="Times New Roman" panose="02020603050405020304" pitchFamily="18" charset="0"/>
                <a:sym typeface="汉仪润圆-65简" panose="00020600040101010101" pitchFamily="18" charset="-122"/>
              </a:rPr>
              <a:t>生活篇</a:t>
            </a:r>
            <a:endParaRPr lang="zh-CN" altLang="en-US" sz="8800" b="1" spc="3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汉仪润圆-65简" panose="00020600040101010101" pitchFamily="18" charset="-122"/>
              <a:cs typeface="Times New Roman" panose="02020603050405020304" pitchFamily="18" charset="0"/>
              <a:sym typeface="汉仪润圆-65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14"/>
          <p:cNvCxnSpPr/>
          <p:nvPr/>
        </p:nvCxnSpPr>
        <p:spPr>
          <a:xfrm>
            <a:off x="769196" y="1534735"/>
            <a:ext cx="396000" cy="0"/>
          </a:xfrm>
          <a:prstGeom prst="line">
            <a:avLst/>
          </a:prstGeom>
          <a:noFill/>
          <a:ln w="41275" cap="flat" cmpd="sng" algn="ctr">
            <a:solidFill>
              <a:srgbClr val="79A55B"/>
            </a:solidFill>
            <a:prstDash val="solid"/>
            <a:miter lim="800000"/>
          </a:ln>
          <a:effectLst/>
        </p:spPr>
      </p:cxnSp>
      <p:sp>
        <p:nvSpPr>
          <p:cNvPr id="15" name="文本框 14"/>
          <p:cNvSpPr txBox="1"/>
          <p:nvPr/>
        </p:nvSpPr>
        <p:spPr>
          <a:xfrm>
            <a:off x="4208689" y="698644"/>
            <a:ext cx="3758689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218565">
              <a:lnSpc>
                <a:spcPct val="100000"/>
              </a:lnSpc>
              <a:defRPr/>
            </a:pPr>
            <a:r>
              <a:rPr lang="zh-CN" altLang="en-US" sz="3595" b="1" dirty="0">
                <a:solidFill>
                  <a:srgbClr val="717C75"/>
                </a:solidFill>
                <a:latin typeface="Times New Roman" panose="02020603050405020304" pitchFamily="18" charset="0"/>
                <a:ea typeface="汉仪润圆-65简" panose="00020600040101010101" pitchFamily="18" charset="-122"/>
                <a:cs typeface="Times New Roman" panose="02020603050405020304" pitchFamily="18" charset="0"/>
                <a:sym typeface="汉仪润圆-65简" panose="00020600040101010101" pitchFamily="18" charset="-122"/>
              </a:rPr>
              <a:t>出行</a:t>
            </a:r>
            <a:endParaRPr lang="zh-CN" altLang="en-US" sz="3595" b="1" dirty="0">
              <a:solidFill>
                <a:srgbClr val="717C75"/>
              </a:solidFill>
              <a:latin typeface="Times New Roman" panose="02020603050405020304" pitchFamily="18" charset="0"/>
              <a:ea typeface="汉仪润圆-65简" panose="00020600040101010101" pitchFamily="18" charset="-122"/>
              <a:cs typeface="Times New Roman" panose="02020603050405020304" pitchFamily="18" charset="0"/>
              <a:sym typeface="汉仪润圆-65简" panose="00020600040101010101" pitchFamily="18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076983" y="980763"/>
            <a:ext cx="6066607" cy="0"/>
            <a:chOff x="4615664" y="960506"/>
            <a:chExt cx="9102718" cy="0"/>
          </a:xfrm>
        </p:grpSpPr>
        <p:cxnSp>
          <p:nvCxnSpPr>
            <p:cNvPr id="18" name="77 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rgbClr val="9AA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77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rgbClr val="9AA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1165860" y="26498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80646" y="1919329"/>
            <a:ext cx="6025662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IDF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的月卡：公交基本覆盖使用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出行一般坐地铁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但是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月刚好是巴黎地铁升级改造高峰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当时上学唯一一条地铁线路被关停，导致半个月上学都在走路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 descr="58839c262084470266590c50d5f340a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83400" y="1227455"/>
            <a:ext cx="3851275" cy="5139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14"/>
          <p:cNvCxnSpPr/>
          <p:nvPr/>
        </p:nvCxnSpPr>
        <p:spPr>
          <a:xfrm>
            <a:off x="769196" y="1534735"/>
            <a:ext cx="396000" cy="0"/>
          </a:xfrm>
          <a:prstGeom prst="line">
            <a:avLst/>
          </a:prstGeom>
          <a:noFill/>
          <a:ln w="41275" cap="flat" cmpd="sng" algn="ctr">
            <a:solidFill>
              <a:srgbClr val="79A55B"/>
            </a:solidFill>
            <a:prstDash val="solid"/>
            <a:miter lim="800000"/>
          </a:ln>
          <a:effectLst/>
        </p:spPr>
      </p:cxnSp>
      <p:sp>
        <p:nvSpPr>
          <p:cNvPr id="15" name="文本框 14"/>
          <p:cNvSpPr txBox="1"/>
          <p:nvPr/>
        </p:nvSpPr>
        <p:spPr>
          <a:xfrm>
            <a:off x="4208689" y="698644"/>
            <a:ext cx="3758689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218565">
              <a:lnSpc>
                <a:spcPct val="100000"/>
              </a:lnSpc>
              <a:defRPr/>
            </a:pPr>
            <a:r>
              <a:rPr lang="zh-CN" altLang="en-US" sz="3595" b="1" dirty="0">
                <a:solidFill>
                  <a:srgbClr val="717C75"/>
                </a:solidFill>
                <a:latin typeface="Times New Roman" panose="02020603050405020304" pitchFamily="18" charset="0"/>
                <a:ea typeface="汉仪润圆-65简" panose="00020600040101010101" pitchFamily="18" charset="-122"/>
                <a:cs typeface="Times New Roman" panose="02020603050405020304" pitchFamily="18" charset="0"/>
                <a:sym typeface="汉仪润圆-65简" panose="00020600040101010101" pitchFamily="18" charset="-122"/>
              </a:rPr>
              <a:t>旅游</a:t>
            </a:r>
            <a:endParaRPr lang="zh-CN" altLang="en-US" sz="3595" b="1" dirty="0">
              <a:solidFill>
                <a:srgbClr val="717C75"/>
              </a:solidFill>
              <a:latin typeface="Times New Roman" panose="02020603050405020304" pitchFamily="18" charset="0"/>
              <a:ea typeface="汉仪润圆-65简" panose="00020600040101010101" pitchFamily="18" charset="-122"/>
              <a:cs typeface="Times New Roman" panose="02020603050405020304" pitchFamily="18" charset="0"/>
              <a:sym typeface="汉仪润圆-65简" panose="00020600040101010101" pitchFamily="18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076983" y="980763"/>
            <a:ext cx="6066607" cy="0"/>
            <a:chOff x="4615664" y="960506"/>
            <a:chExt cx="9102718" cy="0"/>
          </a:xfrm>
        </p:grpSpPr>
        <p:cxnSp>
          <p:nvCxnSpPr>
            <p:cNvPr id="18" name="77 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rgbClr val="9AA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77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rgbClr val="9AA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1165860" y="26498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80695" y="1919605"/>
            <a:ext cx="76765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巴政的学生卡可以免费且免预约参观所有博物馆（卢浮宫除外，需要预约）</a:t>
            </a:r>
            <a:endParaRPr 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周末也会组织一些旅游活动，需要额外付费参加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 descr="6c5c24f1bb268389a7cc398def28f4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73010" y="2872740"/>
            <a:ext cx="2835910" cy="3783965"/>
          </a:xfrm>
          <a:prstGeom prst="rect">
            <a:avLst/>
          </a:prstGeom>
        </p:spPr>
      </p:pic>
      <p:pic>
        <p:nvPicPr>
          <p:cNvPr id="6" name="图片 5" descr="1335de2efdd843d6be292fd3e7e6a5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15" y="2949575"/>
            <a:ext cx="2698115" cy="3599815"/>
          </a:xfrm>
          <a:prstGeom prst="rect">
            <a:avLst/>
          </a:prstGeom>
        </p:spPr>
      </p:pic>
      <p:pic>
        <p:nvPicPr>
          <p:cNvPr id="7" name="图片 6" descr="aa3ba44ce7e152b0e9dad0e68b33ed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455" y="2872740"/>
            <a:ext cx="2813685" cy="3754120"/>
          </a:xfrm>
          <a:prstGeom prst="rect">
            <a:avLst/>
          </a:prstGeom>
        </p:spPr>
      </p:pic>
      <p:pic>
        <p:nvPicPr>
          <p:cNvPr id="8" name="图片 7" descr="dc559501243109d3cbc7a822324633c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7230" y="147955"/>
            <a:ext cx="2459355" cy="3281045"/>
          </a:xfrm>
          <a:prstGeom prst="rect">
            <a:avLst/>
          </a:prstGeom>
        </p:spPr>
      </p:pic>
      <p:pic>
        <p:nvPicPr>
          <p:cNvPr id="9" name="图片 8" descr="194af5215f84da602c5f5be67bf0f74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65" y="76835"/>
            <a:ext cx="3654425" cy="1685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14"/>
          <p:cNvCxnSpPr/>
          <p:nvPr/>
        </p:nvCxnSpPr>
        <p:spPr>
          <a:xfrm>
            <a:off x="769196" y="1534735"/>
            <a:ext cx="396000" cy="0"/>
          </a:xfrm>
          <a:prstGeom prst="line">
            <a:avLst/>
          </a:prstGeom>
          <a:noFill/>
          <a:ln w="41275" cap="flat" cmpd="sng" algn="ctr">
            <a:solidFill>
              <a:srgbClr val="79A55B"/>
            </a:solidFill>
            <a:prstDash val="solid"/>
            <a:miter lim="800000"/>
          </a:ln>
          <a:effectLst/>
        </p:spPr>
      </p:cxnSp>
      <p:sp>
        <p:nvSpPr>
          <p:cNvPr id="15" name="文本框 14"/>
          <p:cNvSpPr txBox="1"/>
          <p:nvPr/>
        </p:nvSpPr>
        <p:spPr>
          <a:xfrm>
            <a:off x="4208689" y="698644"/>
            <a:ext cx="3758689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218565">
              <a:lnSpc>
                <a:spcPct val="100000"/>
              </a:lnSpc>
              <a:defRPr/>
            </a:pPr>
            <a:r>
              <a:rPr lang="zh-CN" altLang="en-US" sz="3595" b="1" dirty="0">
                <a:solidFill>
                  <a:srgbClr val="717C75"/>
                </a:solidFill>
                <a:latin typeface="Times New Roman" panose="02020603050405020304" pitchFamily="18" charset="0"/>
                <a:ea typeface="汉仪润圆-65简" panose="00020600040101010101" pitchFamily="18" charset="-122"/>
                <a:cs typeface="Times New Roman" panose="02020603050405020304" pitchFamily="18" charset="0"/>
                <a:sym typeface="汉仪润圆-65简" panose="00020600040101010101" pitchFamily="18" charset="-122"/>
              </a:rPr>
              <a:t>饮食</a:t>
            </a:r>
            <a:endParaRPr lang="zh-CN" altLang="en-US" sz="3595" b="1" dirty="0">
              <a:solidFill>
                <a:srgbClr val="717C75"/>
              </a:solidFill>
              <a:latin typeface="Times New Roman" panose="02020603050405020304" pitchFamily="18" charset="0"/>
              <a:ea typeface="汉仪润圆-65简" panose="00020600040101010101" pitchFamily="18" charset="-122"/>
              <a:cs typeface="Times New Roman" panose="02020603050405020304" pitchFamily="18" charset="0"/>
              <a:sym typeface="汉仪润圆-65简" panose="00020600040101010101" pitchFamily="18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076983" y="980763"/>
            <a:ext cx="6066607" cy="0"/>
            <a:chOff x="4615664" y="960506"/>
            <a:chExt cx="9102718" cy="0"/>
          </a:xfrm>
        </p:grpSpPr>
        <p:cxnSp>
          <p:nvCxnSpPr>
            <p:cNvPr id="18" name="77 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rgbClr val="9AA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77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rgbClr val="9AA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1165860" y="26498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100" y="1595755"/>
            <a:ext cx="94722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巴黎的中餐很多，中国人很多，即使不去中国城，在学校附近也有超多中国人开的饭店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中餐的价格和法餐差别不大，因为法餐更注重仪式感，导致有时候吃一顿法餐比中餐还要贵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 descr="02f3b68a778d3d51ff68952a7c0b88f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37345" y="2442210"/>
            <a:ext cx="2954655" cy="3942080"/>
          </a:xfrm>
          <a:prstGeom prst="rect">
            <a:avLst/>
          </a:prstGeom>
        </p:spPr>
      </p:pic>
      <p:pic>
        <p:nvPicPr>
          <p:cNvPr id="5" name="图片 4" descr="31f5f6ddf161d1386ece3aa3483b0ce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665" y="2544445"/>
            <a:ext cx="2978785" cy="3973830"/>
          </a:xfrm>
          <a:prstGeom prst="rect">
            <a:avLst/>
          </a:prstGeom>
        </p:spPr>
      </p:pic>
      <p:pic>
        <p:nvPicPr>
          <p:cNvPr id="10" name="图片 9" descr="4f150f493ec9d0334056f4e05716f5d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030" y="2578735"/>
            <a:ext cx="3116580" cy="4158615"/>
          </a:xfrm>
          <a:prstGeom prst="rect">
            <a:avLst/>
          </a:prstGeom>
        </p:spPr>
      </p:pic>
      <p:pic>
        <p:nvPicPr>
          <p:cNvPr id="13" name="图片 12" descr="bb094aa1f2a268b4506f922d3c62c64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50" y="2150745"/>
            <a:ext cx="3097530" cy="4647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  <p:tag name="COMMONDATA" val="eyJjb3VudCI6MjgsImhkaWQiOiJhYmY1MDFhMDQ1OWVlNTQ5Zjk1ZjQxY2UzMGM0ZTY5NiIsInVzZXJDb3VudCI6Mjh9"/>
  <p:tag name="KSO_WPP_MARK_KEY" val="f2cfd48f-f37b-4b87-9e1a-07f931578eae"/>
</p:tagLst>
</file>

<file path=ppt/theme/theme1.xml><?xml version="1.0" encoding="utf-8"?>
<a:theme xmlns:a="http://schemas.openxmlformats.org/drawingml/2006/main" name="pl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4wzbpal">
      <a:majorFont>
        <a:latin typeface="汉仪润圆-65简"/>
        <a:ea typeface="汉仪润圆-65简"/>
        <a:cs typeface=""/>
      </a:majorFont>
      <a:minorFont>
        <a:latin typeface="汉仪润圆-65简"/>
        <a:ea typeface="汉仪润圆-6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汉仪润圆-65简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润圆-65简"/>
        <a:ea typeface=""/>
        <a:cs typeface=""/>
        <a:font script="Jpan" typeface="ＭＳ Ｐゴシック"/>
        <a:font script="Hang" typeface="맑은 고딕"/>
        <a:font script="Hans" typeface="汉仪润圆-65简"/>
        <a:font script="Hant" typeface="新細明體"/>
        <a:font script="Arab" typeface="汉仪润圆-65简"/>
        <a:font script="Hebr" typeface="汉仪润圆-65简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汉仪润圆-65简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汉仪润圆-65简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润圆-65简"/>
        <a:ea typeface=""/>
        <a:cs typeface=""/>
        <a:font script="Jpan" typeface="ＭＳ Ｐゴシック"/>
        <a:font script="Hang" typeface="맑은 고딕"/>
        <a:font script="Hans" typeface="汉仪润圆-65简"/>
        <a:font script="Hant" typeface="新細明體"/>
        <a:font script="Arab" typeface="汉仪润圆-65简"/>
        <a:font script="Hebr" typeface="汉仪润圆-65简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汉仪润圆-65简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</Words>
  <Application>WPS 演示</Application>
  <PresentationFormat>宽屏</PresentationFormat>
  <Paragraphs>60</Paragraphs>
  <Slides>10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宋体</vt:lpstr>
      <vt:lpstr>Wingdings</vt:lpstr>
      <vt:lpstr>汉仪润圆-65简</vt:lpstr>
      <vt:lpstr>Times New Roman</vt:lpstr>
      <vt:lpstr>方正清刻本悦宋简体</vt:lpstr>
      <vt:lpstr>微软雅黑</vt:lpstr>
      <vt:lpstr>Arial Unicode MS</vt:lpstr>
      <vt:lpstr>pl主题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星星</cp:lastModifiedBy>
  <cp:revision>136</cp:revision>
  <dcterms:created xsi:type="dcterms:W3CDTF">2021-10-25T03:40:00Z</dcterms:created>
  <dcterms:modified xsi:type="dcterms:W3CDTF">2025-11-09T17:22:02Z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B21996952FA349ECA180CB981D097FA5_13</vt:lpwstr>
  </property>
  <property fmtid="{D5CDD505-2E9C-101B-9397-08002B2CF9AE}" pid="3" name="KSOProductBuildVer">
    <vt:lpwstr>2052-12.1.0.23542</vt:lpwstr>
  </property>
  <property fmtid="{D5CDD505-2E9C-101B-9397-08002B2CF9AE}" pid="4" name="KSOTemplateUUID">
    <vt:lpwstr>v1.0_mb_knLkZY1hxWbNhF5bqycolg==</vt:lpwstr>
  </property>
</Properties>
</file>